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5" r:id="rId6"/>
    <p:sldId id="277" r:id="rId7"/>
    <p:sldId id="260" r:id="rId8"/>
    <p:sldId id="273" r:id="rId9"/>
    <p:sldId id="274" r:id="rId10"/>
    <p:sldId id="267" r:id="rId11"/>
    <p:sldId id="268" r:id="rId12"/>
    <p:sldId id="266" r:id="rId13"/>
    <p:sldId id="269" r:id="rId14"/>
    <p:sldId id="263" r:id="rId15"/>
    <p:sldId id="271" r:id="rId16"/>
    <p:sldId id="275" r:id="rId17"/>
    <p:sldId id="276" r:id="rId18"/>
    <p:sldId id="270" r:id="rId19"/>
    <p:sldId id="262" r:id="rId20"/>
    <p:sldId id="261" r:id="rId21"/>
    <p:sldId id="27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D1B3F-5C59-4E97-89B6-44AB8940D4B2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A665436-4CB0-47B7-A682-05D7256C26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F869-A736-46C3-859A-8822E5573CEF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66F9-81BD-4277-82FD-7A817E5F72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D04E-9C07-481F-9065-7B597FF2E10C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F92D4-1FBF-47FE-9E62-B37819FC22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33B8A-63A5-495E-B09F-CE05AFA555F0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FE2FC-9755-44D8-B2F4-61257BB84D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2A792-4942-4439-A586-F0AFE6E2AB61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AC6C-E4E4-4FA5-ACFB-5EE04208C8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4B0BA-F090-498A-B24B-B845ABEA2565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0CC8F-568A-4CA9-8CA1-F267DCB0DD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102186-62D3-4493-98A9-02EE2150FA9D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D51717-0EA0-4521-95E1-BAEE9AF199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C4896-B675-46FE-8816-93A415E37FE4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18077-37C6-4BBB-879F-6435B14E1C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A62C6-3760-4F3D-85E6-19282FEE22C7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F499-2080-45F1-A24E-11AA53E038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8DFF-5000-4452-805F-130DEDBC2860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7D9C6-8037-4FDF-A40E-8B4060FDE5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D0D2A-0F3D-485B-A5B9-3338B1D34E05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0385-EFA3-49AD-ABF7-CC8BAFF3F8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C6A65-3311-48DB-8FC0-C5DC565E3334}" type="datetimeFigureOut">
              <a:rPr lang="en-GB"/>
              <a:pPr>
                <a:defRPr/>
              </a:pPr>
              <a:t>08/10/2010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1746E-A096-4776-954A-E5A8C88C6C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0" r:id="rId2"/>
    <p:sldLayoutId id="2147483701" r:id="rId3"/>
    <p:sldLayoutId id="2147483702" r:id="rId4"/>
    <p:sldLayoutId id="2147483709" r:id="rId5"/>
    <p:sldLayoutId id="2147483710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co.uk/imgres?imgurl=http://www.covebay.net/mournes3.jpg&amp;imgrefurl=http://www.covebay.net/news.htm&amp;usg=__hc0yonBd_LmUo8C5aAHi0o3zbC8=&amp;h=438&amp;w=760&amp;sz=142&amp;hl=en&amp;start=19&amp;zoom=1&amp;itbs=1&amp;tbnid=38vuB1M2JPxHBM:&amp;tbnh=82&amp;tbnw=142&amp;prev=/images?q=representation+ireland&amp;hl=en&amp;gbv=2&amp;tbs=isch: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.uk/imgres?imgurl=http://ellegirl.elle.com/var/ellegirl/storage/images/my_life/boy_advice/content/how_to_date_a_male_model__1/how_to_date_a_male_model/2941292-1-eng-US/mathias_lauridsen_ranked_1_on_models_com.jpg&amp;imgrefurl=http://ellegirl.elle.com/ellegirl/bookmark/91294.html&amp;usg=__eFl-lCDbl8gpXDDK1YvrGRroUp4=&amp;h=508&amp;w=349&amp;sz=59&amp;hl=en&amp;start=1&amp;zoom=1&amp;itbs=1&amp;tbnid=yK3c7T5E0In7jM:&amp;tbnh=131&amp;tbnw=90&amp;prev=/images?q=male+model&amp;hl=en&amp;gbv=2&amp;tbs=isch: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.uk/imgres?imgurl=http://www.the-cosmetic-surgery-directory.com/uploaded_images/bus11-729565.jpg&amp;imgrefurl=http://thecosmeticsurgerydirectory.blogspot.com/2008/01/pinup-and-modern-femininity.html&amp;usg=__--jFMWzsi_ByulxVxjKgvTDc5Q0=&amp;h=193&amp;w=200&amp;sz=37&amp;hl=en&amp;start=24&amp;zoom=1&amp;itbs=1&amp;tbnid=EX1XTqdgbg2OXM:&amp;tbnh=100&amp;tbnw=104&amp;prev=/images?q=representation+femininity&amp;start=20&amp;hl=en&amp;sa=N&amp;gbv=2&amp;ndsp=20&amp;tbs=isch: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s://secure.blueeinstein.com/polymvaorg/images/usa.jpg&amp;imgrefurl=https://secure.blueeinstein.com/polymvaorg/buy_index.asp&amp;usg=__H30xo4fJ9kL2d0-2CSrT9MQZd30=&amp;h=1024&amp;w=1280&amp;sz=132&amp;hl=en&amp;start=15&amp;zoom=1&amp;itbs=1&amp;tbnid=vV6YuZt1WR3mjM:&amp;tbnh=120&amp;tbnw=150&amp;prev=/images?q=USA&amp;hl=en&amp;gbv=2&amp;tbs=isch:1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.uk/imgres?imgurl=http://www.students.emory.edu/ASA/Unnamed%20Site%201/africa%20map.jpg&amp;imgrefurl=http://www.students.emory.edu/ASA/&amp;usg=__kPgDKQYwrRlfWJ1Q7Lq9uLqLIDY=&amp;h=310&amp;w=300&amp;sz=38&amp;hl=en&amp;start=5&amp;zoom=1&amp;itbs=1&amp;tbnid=VMoU0K0CisBm2M:&amp;tbnh=117&amp;tbnw=113&amp;prev=/images?q=Africa&amp;hl=en&amp;gbv=2&amp;tbs=isch: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.uk/imgres?imgurl=http://travel.nationalgeographic.com/places/images/photos/photo_lg_spain.jpg&amp;imgrefurl=http://travel.nationalgeographic.com/places/photos/photo_spain_spain.html&amp;usg=__eic9hXz8yvIANKYjXa2SYhl5bQo=&amp;h=402&amp;w=599&amp;sz=75&amp;hl=en&amp;start=5&amp;zoom=1&amp;itbs=1&amp;tbnid=B2x590aG3V_kQM:&amp;tbnh=91&amp;tbnw=135&amp;prev=/images?q=Spain&amp;hl=en&amp;gbv=2&amp;tbs=isch: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.uk/imgres?imgurl=http://englishgoes.com/britishculture/wp-content/uploads/2008/06/map_scotland.jpg&amp;imgrefurl=http://englishgoes.com/britishculture/&amp;usg=__XCbZtHOJcoFGujLHHRXq84y-NlU=&amp;h=457&amp;w=400&amp;sz=30&amp;hl=en&amp;start=5&amp;zoom=1&amp;itbs=1&amp;tbnid=l_OFNNEaQnmApM:&amp;tbnh=128&amp;tbnw=112&amp;prev=/images?q=Scotland&amp;hl=en&amp;gbv=2&amp;tbs=isch:1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://www.englishonline.org.cn/files/uk-stories.jpg&amp;imgrefurl=http://www.englishonline.org.cn/en/vocabulary-grammar/read-about-uk&amp;usg=__dDpQMyV_nFK8eOISfJ9-Chl4iRI=&amp;h=205&amp;w=290&amp;sz=14&amp;hl=en&amp;start=9&amp;zoom=1&amp;itbs=1&amp;tbnid=ucQAcBEnglYrxM:&amp;tbnh=81&amp;tbnw=115&amp;prev=/images?q=British+lifestyle&amp;hl=en&amp;gbv=2&amp;tbs=isch:1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co.uk/imgres?imgurl=http://www.cumberland-news.co.uk/polopoly_fs/oil-refinery-photo-1.510222!image/2221609538.jpg_gen/derivatives/wholeColumn/2221609538.jpg&amp;imgrefurl=http://www.cumberland-news.co.uk/opinion/agenda/1.510057&amp;usg=__1dmy5vBgBb6JDIqxMJPGrGH_m58=&amp;h=443&amp;w=388&amp;sz=87&amp;hl=en&amp;start=11&amp;zoom=1&amp;itbs=1&amp;tbnid=GM7yQnEl2vdAXM:&amp;tbnh=127&amp;tbnw=111&amp;prev=/images?q=British+people&amp;hl=en&amp;gbv=2&amp;tbs=isch: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.uk/imgres?imgurl=http://www.quarkscrew.org/images/fishandchips.jpg&amp;imgrefurl=http://wannabegourmande.blogspot.com/2009/04/those-crazy-brits-and-their-cuisine.html&amp;usg=__MJIma3SGQYb2-RF_onzwiiDWRGw=&amp;h=858&amp;w=964&amp;sz=142&amp;hl=en&amp;start=5&amp;zoom=1&amp;itbs=1&amp;tbnid=Q1M0Xx4eiCDgMM:&amp;tbnh=132&amp;tbnw=148&amp;prev=/images?q=British+food&amp;hl=en&amp;gbv=2&amp;tbs=isch: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co.uk/imgres?imgurl=http://img.dailymail.co.uk/i/pix/2008/03_04/badweatherPA1_468x397.jpg&amp;imgrefurl=http://www.dailymail.co.uk/news/article-555590/Today-hottest-year-Met-warns-Sunday-snow-tropical-summer-ahead.html&amp;usg=__TeCskvT_QGopvvMOXfBIfUXEiDg=&amp;h=397&amp;w=468&amp;sz=33&amp;hl=en&amp;start=13&amp;zoom=1&amp;itbs=1&amp;tbnid=LMLAyXPTrFIyiM:&amp;tbnh=109&amp;tbnw=128&amp;prev=/images?q=British+weather&amp;hl=en&amp;gbv=2&amp;tbs=isch:1" TargetMode="Externa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.uk/imgres?imgurl=http://www.airportdirecttravel.com/live/Portals/10/Ireland-images.gif&amp;imgrefurl=http://www.airportdirecttravel.com/blackpool/DestinationGuides/UKIreland/Ireland/tabid/2907/Default.aspx&amp;usg=__Cea0SXJroYQ-yPechoz8DhES_FI=&amp;h=389&amp;w=600&amp;sz=158&amp;hl=en&amp;start=6&amp;zoom=1&amp;itbs=1&amp;tbnid=WUibF0RZQMjHzM:&amp;tbnh=88&amp;tbnw=135&amp;prev=/images?q=ireland&amp;hl=en&amp;gbv=2&amp;tbs=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.uk/imgres?imgurl=http://www.girlofwords.com/wp-content/uploads/2009/03/stereotypes.jpg&amp;imgrefurl=http://www.girlofwords.com/?p=1367&amp;usg=__3X5WYFrQuYa5Pz2CMIGGt-2_L1k=&amp;h=365&amp;w=365&amp;sz=25&amp;hl=en&amp;start=20&amp;zoom=1&amp;itbs=1&amp;tbnid=WDIqIS2i0gKMsM:&amp;tbnh=121&amp;tbnw=121&amp;prev=/images?q=stereotypes&amp;hl=en&amp;gbv=2&amp;tbs=isch: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://www.alfonsomerlos.com/wp/wp-content/uploads/2009/11/politicians.jpg&amp;imgrefurl=http://www.alfonsomerlos.com/wp/?m=200911&amp;paged=2&amp;usg=__uFFhCOjEd_vq6wRmO2V0zGD_rZQ=&amp;h=300&amp;w=412&amp;sz=25&amp;hl=en&amp;start=3&amp;zoom=1&amp;itbs=1&amp;tbnid=-OzXaMdBoutLLM:&amp;tbnh=91&amp;tbnw=125&amp;prev=/images?q=politicians&amp;hl=en&amp;gbv=2&amp;tbs=isch:1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www.google.co.uk/imgres?imgurl=http://suburbanjournals.stltoday.com/amp/uploaded_images/cliques3-797143.jpg&amp;imgrefurl=http://stcharlesjournal.stltoday.com/amp/2007_04_01_archive.html&amp;usg=__kJheQclfCha3p3gPSpp4he8CsRE=&amp;h=477&amp;w=527&amp;sz=43&amp;hl=en&amp;start=1&amp;zoom=1&amp;itbs=1&amp;tbnid=wDSDgPP5GLip9M:&amp;tbnh=119&amp;tbnw=132&amp;prev=/images?q=teenagers+stereotype&amp;hl=en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uk/imgres?imgurl=http://www.independent.co.uk/multimedia/archive/00104/pg-16-single-mum-Al_104070t.jpg&amp;imgrefurl=http://www.independent.co.uk/news/uk/politics/cameron-joins-labour-revolt-on-single-mothers-1192832.html&amp;usg=___dI7ey9_9GwKSSUbXus9b3vjPzM=&amp;h=297&amp;w=300&amp;sz=16&amp;hl=en&amp;start=1&amp;zoom=1&amp;itbs=1&amp;tbnid=EgBU4O8yrMYEFM:&amp;tbnh=115&amp;tbnw=116&amp;prev=/images?q=single+mums&amp;hl=en&amp;gbv=2&amp;tbs=isch:1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www.google.co.uk/imgres?imgurl=http://www.unc.edu/depts/diplomat/AD_Issues/images_11/refugees.jpg&amp;imgrefurl=http://mediacook.blogspot.com/2007/07/extradition-asylum-rejection.html&amp;usg=__aLlU7VkN7Kb-FdYTLPWVXsd_GdU=&amp;h=332&amp;w=449&amp;sz=19&amp;hl=en&amp;start=20&amp;zoom=1&amp;itbs=1&amp;tbnid=niD7o91ZbbzUZM:&amp;tbnh=94&amp;tbnw=127&amp;prev=/images?q=asylum+seekers&amp;hl=en&amp;gbv=2&amp;tbs=isch:1" TargetMode="External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en-GB" smtClean="0"/>
              <a:t>Representation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r>
              <a:rPr lang="en-GB" smtClean="0"/>
              <a:t>AS Level Media Studies</a:t>
            </a:r>
          </a:p>
        </p:txBody>
      </p:sp>
      <p:pic>
        <p:nvPicPr>
          <p:cNvPr id="13315" name="Picture 4" descr="mournes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60350"/>
            <a:ext cx="264795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bus11-7295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052513"/>
            <a:ext cx="1566862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mathias_lauridsen_ranked_1_on_models_com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1773238"/>
            <a:ext cx="13350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Gender Stereotypes - male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5938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89138"/>
            <a:ext cx="19431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860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3860800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1844675"/>
            <a:ext cx="19145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Gender Stereotypes – female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133600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508500"/>
            <a:ext cx="15128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3656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2133600"/>
            <a:ext cx="19399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1917700"/>
            <a:ext cx="16986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Gender Stereotypes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325937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Examine the comic strip narratives you have been given.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How are the boys and girls represented?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How are the characters examples of stereotypes?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Using the comic strip frame provided, re write and redesign the comic narrative so you are challenging accepted gender stereotypes in comics.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 of events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95288" y="1844675"/>
            <a:ext cx="8229600" cy="4325938"/>
          </a:xfrm>
        </p:spPr>
        <p:txBody>
          <a:bodyPr/>
          <a:lstStyle/>
          <a:p>
            <a:pPr eaLnBrk="1" hangingPunct="1"/>
            <a:r>
              <a:rPr lang="en-GB" smtClean="0"/>
              <a:t>Media texts convey a version of reality that is SELECTIVE and BIASED towards the people that created them.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World cup  final – England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73625"/>
          </a:xfrm>
        </p:spPr>
        <p:txBody>
          <a:bodyPr/>
          <a:lstStyle/>
          <a:p>
            <a:pPr eaLnBrk="1" hangingPunct="1"/>
            <a:r>
              <a:rPr lang="en-GB" smtClean="0"/>
              <a:t>Over the years, representations are accepted or rejected by the majority of people and the dominant ideology is gradually changed.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Views change, eg women’s role in society, smoking, youth, the environment.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324350"/>
          </a:xfrm>
        </p:spPr>
        <p:txBody>
          <a:bodyPr/>
          <a:lstStyle/>
          <a:p>
            <a:pPr eaLnBrk="1" hangingPunct="1"/>
            <a:endParaRPr lang="en-GB" smtClean="0"/>
          </a:p>
          <a:p>
            <a:pPr eaLnBrk="1" hangingPunct="1">
              <a:buFont typeface="Georgia" pitchFamily="18" charset="0"/>
              <a:buNone/>
            </a:pPr>
            <a:endParaRPr lang="en-GB" smtClean="0"/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59338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725" y="4508500"/>
            <a:ext cx="41052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0625" y="476250"/>
            <a:ext cx="206057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3213100"/>
            <a:ext cx="23685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628775"/>
            <a:ext cx="300355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60350"/>
            <a:ext cx="26860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221163"/>
            <a:ext cx="3348037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052513"/>
            <a:ext cx="29876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4221163"/>
            <a:ext cx="38163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1125538"/>
            <a:ext cx="3382963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4387850"/>
            <a:ext cx="306387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5938"/>
          </a:xfrm>
        </p:spPr>
        <p:txBody>
          <a:bodyPr/>
          <a:lstStyle/>
          <a:p>
            <a:pPr eaLnBrk="1" hangingPunct="1"/>
            <a:r>
              <a:rPr lang="en-GB" smtClean="0"/>
              <a:t>While before, many groups felt under represented in the media, now groups such as women, homosexuals ethnic minorities have a more visible presence.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With Web 2.0 individuals and groups can represent themselves as they choose.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Western Culture...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729163"/>
          </a:xfrm>
        </p:spPr>
        <p:txBody>
          <a:bodyPr/>
          <a:lstStyle/>
          <a:p>
            <a:pPr eaLnBrk="1" hangingPunct="1"/>
            <a:r>
              <a:rPr lang="en-GB" smtClean="0"/>
              <a:t>We have access to alternative representations.</a:t>
            </a:r>
          </a:p>
          <a:p>
            <a:pPr eaLnBrk="1" hangingPunct="1"/>
            <a:r>
              <a:rPr lang="en-GB" smtClean="0"/>
              <a:t>We can access different views on topical issues.</a:t>
            </a:r>
          </a:p>
          <a:p>
            <a:pPr eaLnBrk="1" hangingPunct="1"/>
            <a:r>
              <a:rPr lang="en-GB" smtClean="0"/>
              <a:t>We have the technology to access media texts from other countries.</a:t>
            </a:r>
          </a:p>
          <a:p>
            <a:pPr eaLnBrk="1" hangingPunct="1">
              <a:buFont typeface="Georgia" pitchFamily="18" charset="0"/>
              <a:buNone/>
            </a:pPr>
            <a:endParaRPr lang="en-GB" smtClean="0"/>
          </a:p>
          <a:p>
            <a:pPr eaLnBrk="1" hangingPunct="1">
              <a:buFont typeface="Georgia" pitchFamily="18" charset="0"/>
              <a:buNone/>
            </a:pPr>
            <a:r>
              <a:rPr lang="en-GB" smtClean="0"/>
              <a:t>**GLOBALISATION** – the process by which media experiences become standardised across the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729163"/>
          </a:xfrm>
        </p:spPr>
        <p:txBody>
          <a:bodyPr/>
          <a:lstStyle/>
          <a:p>
            <a:pPr eaLnBrk="1" hangingPunct="1"/>
            <a:r>
              <a:rPr lang="en-GB" smtClean="0"/>
              <a:t>All media texts are a construction of reality.</a:t>
            </a:r>
          </a:p>
          <a:p>
            <a:pPr eaLnBrk="1" hangingPunct="1"/>
            <a:r>
              <a:rPr lang="en-GB" smtClean="0"/>
              <a:t>Technical, symbolic and written codes construct the representation.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Representation is concerned with how media texts present and mediate ideas of the following...</a:t>
            </a:r>
          </a:p>
          <a:p>
            <a:pPr eaLnBrk="1" hangingPunct="1"/>
            <a:r>
              <a:rPr lang="en-GB" smtClean="0"/>
              <a:t>People (HOW are they represented?)</a:t>
            </a:r>
          </a:p>
          <a:p>
            <a:pPr eaLnBrk="1" hangingPunct="1"/>
            <a:r>
              <a:rPr lang="en-GB" smtClean="0"/>
              <a:t>Places (HOW is the place ‘given’ to audience?)</a:t>
            </a:r>
          </a:p>
          <a:p>
            <a:pPr eaLnBrk="1" hangingPunct="1"/>
            <a:r>
              <a:rPr lang="en-GB" smtClean="0"/>
              <a:t>Events (what is included and what is left out?)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Analysing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73625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r>
              <a:rPr lang="en-GB" dirty="0" smtClean="0"/>
              <a:t>Who produced it?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endParaRPr lang="en-GB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r>
              <a:rPr lang="en-GB" dirty="0" smtClean="0"/>
              <a:t>Which individuals/groups/issues appear?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endParaRPr lang="en-GB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r>
              <a:rPr lang="en-GB" dirty="0" smtClean="0"/>
              <a:t>How are they portrayed?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endParaRPr lang="en-GB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r>
              <a:rPr lang="en-GB" dirty="0" smtClean="0"/>
              <a:t>Why was this particular representation (this shot/angle/story etc) selected?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endParaRPr lang="en-GB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arenR"/>
              <a:defRPr/>
            </a:pPr>
            <a:r>
              <a:rPr lang="en-GB" dirty="0" smtClean="0"/>
              <a:t>What frame of reference does the audience use when responding to the representation? (age, nationality, social class, lifestyle etc)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GB" dirty="0" smtClean="0"/>
              <a:t>Key Questions to ask yourself..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24350"/>
          </a:xfrm>
        </p:spPr>
        <p:txBody>
          <a:bodyPr/>
          <a:lstStyle/>
          <a:p>
            <a:r>
              <a:rPr lang="en-GB" dirty="0" smtClean="0"/>
              <a:t>Who is being represented?</a:t>
            </a:r>
          </a:p>
          <a:p>
            <a:endParaRPr lang="en-GB" dirty="0" smtClean="0"/>
          </a:p>
          <a:p>
            <a:r>
              <a:rPr lang="en-GB" dirty="0" smtClean="0"/>
              <a:t>In what way?</a:t>
            </a:r>
          </a:p>
          <a:p>
            <a:endParaRPr lang="en-GB" dirty="0" smtClean="0"/>
          </a:p>
          <a:p>
            <a:r>
              <a:rPr lang="en-GB" dirty="0" smtClean="0"/>
              <a:t>By whom?</a:t>
            </a:r>
          </a:p>
          <a:p>
            <a:endParaRPr lang="en-GB" dirty="0" smtClean="0"/>
          </a:p>
          <a:p>
            <a:r>
              <a:rPr lang="en-GB" dirty="0" smtClean="0"/>
              <a:t>Is the representation fair and accurate?</a:t>
            </a:r>
          </a:p>
          <a:p>
            <a:endParaRPr lang="en-GB" dirty="0" smtClean="0"/>
          </a:p>
          <a:p>
            <a:r>
              <a:rPr lang="en-GB" dirty="0" smtClean="0"/>
              <a:t>What opportunities exist for self-representation?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069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Write down four ideas about the following places...</a:t>
            </a:r>
            <a:endParaRPr lang="en-GB" dirty="0"/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0" y="4221163"/>
            <a:ext cx="1727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latin typeface="Georgia" pitchFamily="18" charset="0"/>
              </a:rPr>
              <a:t>AFRICA</a:t>
            </a: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6948488" y="191611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latin typeface="Georgia" pitchFamily="18" charset="0"/>
              </a:rPr>
              <a:t>SCOTLAND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7380288" y="558958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latin typeface="Georgia" pitchFamily="18" charset="0"/>
              </a:rPr>
              <a:t>USA</a:t>
            </a: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3635375" y="5516563"/>
            <a:ext cx="10810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latin typeface="Georgia" pitchFamily="18" charset="0"/>
              </a:rPr>
              <a:t>SPAIN</a:t>
            </a:r>
          </a:p>
        </p:txBody>
      </p:sp>
      <p:pic>
        <p:nvPicPr>
          <p:cNvPr id="15366" name="Picture 7" descr="africa%2520ma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133600"/>
            <a:ext cx="20843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map_scotla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2133600"/>
            <a:ext cx="191928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1" descr="photo_lg_spai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8888" y="4941888"/>
            <a:ext cx="2376487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3" descr="usa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3800" y="4797425"/>
            <a:ext cx="22320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069975"/>
          </a:xfrm>
        </p:spPr>
        <p:txBody>
          <a:bodyPr/>
          <a:lstStyle/>
          <a:p>
            <a:pPr eaLnBrk="1" hangingPunct="1"/>
            <a:r>
              <a:rPr lang="en-GB" sz="3600" smtClean="0"/>
              <a:t>Write down four ideas people who have not been in the UK might say about...</a:t>
            </a:r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2339975" y="2924175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Georgia" pitchFamily="18" charset="0"/>
              </a:rPr>
              <a:t>British </a:t>
            </a:r>
          </a:p>
          <a:p>
            <a:r>
              <a:rPr lang="en-GB" b="1">
                <a:latin typeface="Georgia" pitchFamily="18" charset="0"/>
              </a:rPr>
              <a:t>people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787900" y="2708275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Georgia" pitchFamily="18" charset="0"/>
              </a:rPr>
              <a:t>British </a:t>
            </a:r>
          </a:p>
          <a:p>
            <a:r>
              <a:rPr lang="en-GB" b="1">
                <a:latin typeface="Georgia" pitchFamily="18" charset="0"/>
              </a:rPr>
              <a:t>weather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23850" y="587692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Georgia" pitchFamily="18" charset="0"/>
              </a:rPr>
              <a:t>British food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7092950" y="5300663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Georgia" pitchFamily="18" charset="0"/>
              </a:rPr>
              <a:t>British lifestyle</a:t>
            </a:r>
          </a:p>
        </p:txBody>
      </p:sp>
      <p:pic>
        <p:nvPicPr>
          <p:cNvPr id="16390" name="Picture 7" descr="22216095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852738"/>
            <a:ext cx="16367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badweatherPA1_468x39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2349500"/>
            <a:ext cx="183356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1" descr="fishandchip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4652963"/>
            <a:ext cx="194310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3" descr="uk-stories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363" y="4894263"/>
            <a:ext cx="2016125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 of 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5938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Look at the postcards in your groups.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dirty="0" smtClean="0"/>
              <a:t>Comment on...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Dominant colours and their connotations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figures/objects – what is being represented?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What’s happening in the picture?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Any key words/phrases on card.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Is Ireland/NI represented in a fair and accurate way?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How could they be improved?</a:t>
            </a:r>
            <a:endParaRPr lang="en-GB" dirty="0"/>
          </a:p>
        </p:txBody>
      </p:sp>
      <p:pic>
        <p:nvPicPr>
          <p:cNvPr id="18435" name="Picture 4" descr="Ireland-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765175"/>
            <a:ext cx="18621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Representation of 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32435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Ireland/Northern Ireland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Imagine you work for a postcard design company.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Think of a design for a postcard that represents Ireland in a POSITIVE light.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 smtClean="0"/>
              <a:t>Now think of a design that represents Ireland in a NEGATIVE light.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Stereotypes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73625"/>
          </a:xfrm>
        </p:spPr>
        <p:txBody>
          <a:bodyPr/>
          <a:lstStyle/>
          <a:p>
            <a:pPr eaLnBrk="1" hangingPunct="1"/>
            <a:r>
              <a:rPr lang="en-GB" smtClean="0"/>
              <a:t>The process of representation often involves the use of stereotypes.</a:t>
            </a:r>
          </a:p>
          <a:p>
            <a:pPr eaLnBrk="1" hangingPunct="1"/>
            <a:r>
              <a:rPr lang="en-GB" smtClean="0"/>
              <a:t>A kind of short hand where one word or image stands for a lot more.</a:t>
            </a:r>
          </a:p>
          <a:p>
            <a:pPr eaLnBrk="1" hangingPunct="1"/>
            <a:r>
              <a:rPr lang="en-GB" smtClean="0"/>
              <a:t>Can be used for humorous effect. (Little Britain clip)</a:t>
            </a:r>
          </a:p>
          <a:p>
            <a:pPr eaLnBrk="1" hangingPunct="1"/>
            <a:r>
              <a:rPr lang="en-GB" smtClean="0"/>
              <a:t>Can be offensive, prejudiced and even racist.</a:t>
            </a:r>
          </a:p>
          <a:p>
            <a:pPr eaLnBrk="1" hangingPunct="1"/>
            <a:r>
              <a:rPr lang="en-GB" smtClean="0"/>
              <a:t>Are audiences influenced by media representations?</a:t>
            </a:r>
          </a:p>
        </p:txBody>
      </p:sp>
      <p:pic>
        <p:nvPicPr>
          <p:cNvPr id="19459" name="Picture 4" descr="stereotyp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0771"/>
            <a:ext cx="1728316" cy="172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Stereotypes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325937"/>
          </a:xfrm>
        </p:spPr>
        <p:txBody>
          <a:bodyPr/>
          <a:lstStyle/>
          <a:p>
            <a:pPr eaLnBrk="1" hangingPunct="1"/>
            <a:r>
              <a:rPr lang="en-GB" smtClean="0"/>
              <a:t>Agree or disagree...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We usually hold stereotypical beliefs about things we know little about.</a:t>
            </a:r>
          </a:p>
          <a:p>
            <a:pPr eaLnBrk="1" hangingPunct="1"/>
            <a:r>
              <a:rPr lang="en-GB" smtClean="0"/>
              <a:t>Stereotypes are usually about large groups of people.</a:t>
            </a:r>
          </a:p>
          <a:p>
            <a:pPr eaLnBrk="1" hangingPunct="1"/>
            <a:r>
              <a:rPr lang="en-GB" smtClean="0"/>
              <a:t>Stereotypes can be self fulfilling.</a:t>
            </a:r>
          </a:p>
          <a:p>
            <a:pPr eaLnBrk="1" hangingPunct="1"/>
            <a:r>
              <a:rPr lang="en-GB" smtClean="0"/>
              <a:t>A stereotype can never change or alter.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9475" y="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066800"/>
          </a:xfrm>
        </p:spPr>
        <p:txBody>
          <a:bodyPr/>
          <a:lstStyle/>
          <a:p>
            <a:pPr eaLnBrk="1" hangingPunct="1"/>
            <a:r>
              <a:rPr lang="en-GB" smtClean="0"/>
              <a:t>Stereotypes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325937"/>
          </a:xfrm>
        </p:spPr>
        <p:txBody>
          <a:bodyPr/>
          <a:lstStyle/>
          <a:p>
            <a:pPr eaLnBrk="1" hangingPunct="1"/>
            <a:r>
              <a:rPr lang="en-GB" smtClean="0"/>
              <a:t>What stereotypes are associated with the following groups?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Teenagers</a:t>
            </a:r>
          </a:p>
          <a:p>
            <a:pPr eaLnBrk="1" hangingPunct="1"/>
            <a:r>
              <a:rPr lang="en-GB" smtClean="0"/>
              <a:t>Asylum seekers</a:t>
            </a:r>
          </a:p>
          <a:p>
            <a:pPr eaLnBrk="1" hangingPunct="1"/>
            <a:r>
              <a:rPr lang="en-GB" smtClean="0"/>
              <a:t>Single mums</a:t>
            </a:r>
          </a:p>
          <a:p>
            <a:pPr eaLnBrk="1" hangingPunct="1"/>
            <a:r>
              <a:rPr lang="en-GB" smtClean="0"/>
              <a:t>Politicians </a:t>
            </a:r>
          </a:p>
        </p:txBody>
      </p:sp>
      <p:pic>
        <p:nvPicPr>
          <p:cNvPr id="21507" name="Picture 4" descr="cliques3-7971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708275"/>
            <a:ext cx="163671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refuge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3500438"/>
            <a:ext cx="1900237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pg-16-single-mum-Al_104070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4292600"/>
            <a:ext cx="14160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politicians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3" y="5157788"/>
            <a:ext cx="1747837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272</TotalTime>
  <Words>613</Words>
  <Application>Microsoft Office PowerPoint</Application>
  <PresentationFormat>On-screen Show (4:3)</PresentationFormat>
  <Paragraphs>109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</vt:lpstr>
      <vt:lpstr>Representation</vt:lpstr>
      <vt:lpstr>Representation</vt:lpstr>
      <vt:lpstr>Write down four ideas about the following places...</vt:lpstr>
      <vt:lpstr>Write down four ideas people who have not been in the UK might say about...</vt:lpstr>
      <vt:lpstr>Representation of place</vt:lpstr>
      <vt:lpstr>Representation of place</vt:lpstr>
      <vt:lpstr>Stereotypes</vt:lpstr>
      <vt:lpstr>Stereotypes</vt:lpstr>
      <vt:lpstr>Stereotypes</vt:lpstr>
      <vt:lpstr>Gender Stereotypes - male</vt:lpstr>
      <vt:lpstr>Gender Stereotypes – female</vt:lpstr>
      <vt:lpstr>Gender Stereotypes</vt:lpstr>
      <vt:lpstr>Representation of events</vt:lpstr>
      <vt:lpstr>Representations</vt:lpstr>
      <vt:lpstr>Slide 15</vt:lpstr>
      <vt:lpstr>Slide 16</vt:lpstr>
      <vt:lpstr>Slide 17</vt:lpstr>
      <vt:lpstr>Representations</vt:lpstr>
      <vt:lpstr>Western Culture...</vt:lpstr>
      <vt:lpstr>Analysing Representation</vt:lpstr>
      <vt:lpstr>Key Questions to ask yourself..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Representation</dc:title>
  <dc:creator>Grainne</dc:creator>
  <cp:lastModifiedBy>Grainne</cp:lastModifiedBy>
  <cp:revision>19</cp:revision>
  <dcterms:created xsi:type="dcterms:W3CDTF">2010-09-27T13:49:59Z</dcterms:created>
  <dcterms:modified xsi:type="dcterms:W3CDTF">2010-10-08T11:37:41Z</dcterms:modified>
</cp:coreProperties>
</file>